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3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75A4-2F32-4745-8CF8-A6397E5D0C7C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92F7B-42D6-438D-82D7-42A9C1257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2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E013D-181D-4B55-912C-5F087F6A9A6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2C70B-102A-4C4C-98B4-4C0EF3D4C063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08D8B-C18A-4B40-8366-ED2D16C8C1C0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B9D40-4AE8-4BB3-966E-6A7D35FD44C5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4F772-6BAE-445E-9D3F-9956D65EF795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89EE8-8A3E-44AE-AF50-5F3FE7A934C5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600">
                <a:latin typeface="Arial" charset="0"/>
                <a:ea typeface="標楷體" pitchFamily="65" charset="-120"/>
              </a:rPr>
              <a:t>m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、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ng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可以單獨作為音節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87CEB-4676-41F0-918E-B0C5926AB92E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B02FC-84CD-4518-BF8C-39653C3B5D2B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396F7-58B5-45A8-9C2A-62F1CA8D0227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B3F85-FB5A-4D86-BC15-A1EB9490E1DC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E47D8-0A52-411E-A177-DA43BF9D4011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30C8D-C85C-4A7D-9BE4-3C7AFB55B78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28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29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2F0E-AAE8-457C-A237-693A0191E5EF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600">
                <a:latin typeface="Arial" charset="0"/>
                <a:ea typeface="標楷體" pitchFamily="65" charset="-120"/>
              </a:rPr>
              <a:t>Tai Po 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並沒有準確地反映粵語「大埔」的發音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3DF21-CC81-47A5-A4A0-D9268E53F42A}" type="slidenum">
              <a:rPr lang="zh-HK" altLang="en-US" smtClean="0"/>
              <a:t>36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01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EBDA3-3E9E-44C8-BB57-7BD64080310B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600">
                <a:latin typeface="Arial" charset="0"/>
                <a:ea typeface="標楷體" pitchFamily="65" charset="-120"/>
              </a:rPr>
              <a:t>粵拼融合了港式拼音、國際音標和漢語拼音等系統，因此既</a:t>
            </a:r>
            <a:r>
              <a:rPr lang="zh-TW" altLang="en-US" sz="1600" b="1">
                <a:latin typeface="Arial" charset="0"/>
                <a:ea typeface="標楷體" pitchFamily="65" charset="-120"/>
              </a:rPr>
              <a:t>照顧了香港的實際情況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，也具有</a:t>
            </a:r>
            <a:r>
              <a:rPr lang="zh-TW" altLang="en-US" sz="1600" b="1">
                <a:latin typeface="Arial" charset="0"/>
                <a:ea typeface="標楷體" pitchFamily="65" charset="-120"/>
              </a:rPr>
              <a:t>親和性 </a:t>
            </a:r>
            <a:r>
              <a:rPr lang="en-US" altLang="zh-TW" sz="1600" b="1">
                <a:latin typeface="Arial" charset="0"/>
                <a:ea typeface="標楷體" pitchFamily="65" charset="-120"/>
              </a:rPr>
              <a:t>(user-friendly)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 </a:t>
            </a:r>
          </a:p>
          <a:p>
            <a:r>
              <a:rPr lang="en-US" altLang="zh-TW" sz="1600">
                <a:latin typeface="Arial" charset="0"/>
                <a:ea typeface="標楷體" pitchFamily="65" charset="-120"/>
              </a:rPr>
              <a:t>{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國際音標可參考「粵拼不難」的對照表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}</a:t>
            </a:r>
          </a:p>
          <a:p>
            <a:endParaRPr lang="en-US" altLang="zh-TW" sz="1600">
              <a:latin typeface="Arial" charset="0"/>
              <a:ea typeface="標楷體" pitchFamily="65" charset="-120"/>
            </a:endParaRPr>
          </a:p>
          <a:p>
            <a:r>
              <a:rPr lang="zh-TW" altLang="en-US" sz="1600">
                <a:latin typeface="Arial" charset="0"/>
                <a:ea typeface="標楷體" pitchFamily="65" charset="-120"/>
              </a:rPr>
              <a:t>對大多數的香港人來說，粵語是母語，假如連自己日常使用的母語的語音特點也毫無認識，就很可惜了</a:t>
            </a:r>
          </a:p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BAAFE-D6C7-4D54-A785-23641C373023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02155-DC56-455E-9755-46DE643A07EE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5ECB9-83FF-4C2D-B86C-925A74ECBF7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600">
                <a:latin typeface="Arial" charset="0"/>
                <a:ea typeface="標楷體" pitchFamily="65" charset="-120"/>
              </a:rPr>
              <a:t>「開首讀音」的部分叫做「聲母」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E3FC5-3BC9-4A87-8548-BD0863931065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92A3E-0D0F-4522-92D8-9DC2F0A8EC9D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600">
                <a:latin typeface="Arial" charset="0"/>
                <a:ea typeface="標楷體" pitchFamily="65" charset="-120"/>
              </a:rPr>
              <a:t>「呀」字沒有聲母，只需要用韻母 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aa 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表示讀音，其他例子有：「安」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on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、「愛」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oi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、「屋」</a:t>
            </a:r>
            <a:r>
              <a:rPr lang="en-US" altLang="zh-TW" sz="1600">
                <a:latin typeface="Arial" charset="0"/>
                <a:ea typeface="標楷體" pitchFamily="65" charset="-120"/>
              </a:rPr>
              <a:t>uk </a:t>
            </a:r>
            <a:r>
              <a:rPr lang="zh-TW" altLang="en-US" sz="1600">
                <a:latin typeface="Arial" charset="0"/>
                <a:ea typeface="標楷體" pitchFamily="65" charset="-120"/>
              </a:rPr>
              <a:t>等</a:t>
            </a:r>
            <a:r>
              <a:rPr lang="en-US" altLang="en-US" sz="1600">
                <a:latin typeface="Arial" charset="0"/>
                <a:ea typeface="標楷體" pitchFamily="65" charset="-120"/>
              </a:rPr>
              <a:t> </a:t>
            </a:r>
          </a:p>
          <a:p>
            <a:endParaRPr lang="zh-TW" altLang="en-US" sz="1600"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F23E5FAD-4071-43EE-B856-51D9D0B5167E}" type="slidenum">
              <a:rPr lang="en-US" altLang="zh-TW"/>
              <a:pPr/>
              <a:t>‹#›</a:t>
            </a:fld>
            <a:endParaRPr lang="en-US" altLang="zh-TW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7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D43B-E110-4116-8ED4-2C31FE74BB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8BCD-97BD-4953-B1BC-B3853CB82D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mi.hku.hk/Ref/Notes/ChCmp/cinput.html" TargetMode="External"/><Relationship Id="rId3" Type="http://schemas.openxmlformats.org/officeDocument/2006/relationships/hyperlink" Target="http://www.edbchinese.hk/lexlist_en/" TargetMode="External"/><Relationship Id="rId7" Type="http://schemas.openxmlformats.org/officeDocument/2006/relationships/hyperlink" Target="http://www.cityu.edu.hk/langcomp" TargetMode="External"/><Relationship Id="rId2" Type="http://schemas.openxmlformats.org/officeDocument/2006/relationships/hyperlink" Target="http://www.edbchinese.hk/lexlis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bs.polyu.edu.hk/VTP/Default.htm" TargetMode="External"/><Relationship Id="rId11" Type="http://schemas.openxmlformats.org/officeDocument/2006/relationships/hyperlink" Target="http://www.chinalanguage.com/CCDICT/index.html" TargetMode="External"/><Relationship Id="rId5" Type="http://schemas.openxmlformats.org/officeDocument/2006/relationships/hyperlink" Target="http://www.hku.hk/linguist/staff/kkl_cimc.htm" TargetMode="External"/><Relationship Id="rId10" Type="http://schemas.openxmlformats.org/officeDocument/2006/relationships/hyperlink" Target="http://humanum.arts.cuhk.edu.hk/Lexis/Canton2" TargetMode="External"/><Relationship Id="rId4" Type="http://schemas.openxmlformats.org/officeDocument/2006/relationships/hyperlink" Target="http://humanum.arts.cuhk.edu.hk/Lexis/lexi-can/" TargetMode="External"/><Relationship Id="rId9" Type="http://schemas.openxmlformats.org/officeDocument/2006/relationships/hyperlink" Target="http://www.arts.cuhk.edu.hk/Lexis/Canton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828800"/>
          </a:xfrm>
        </p:spPr>
        <p:txBody>
          <a:bodyPr/>
          <a:lstStyle/>
          <a:p>
            <a:r>
              <a:rPr lang="zh-TW" altLang="en-US" dirty="0" smtClean="0"/>
              <a:t>珠海書院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400" dirty="0" smtClean="0"/>
              <a:t>２０１４－９－２０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505200"/>
          </a:xfrm>
        </p:spPr>
        <p:txBody>
          <a:bodyPr>
            <a:normAutofit fontScale="92500" lnSpcReduction="20000"/>
          </a:bodyPr>
          <a:lstStyle/>
          <a:p>
            <a:endParaRPr lang="en-US" altLang="zh-TW" dirty="0" smtClean="0"/>
          </a:p>
          <a:p>
            <a:r>
              <a:rPr lang="zh-TW" altLang="en-US" sz="3600" b="1" dirty="0" smtClean="0">
                <a:solidFill>
                  <a:srgbClr val="FF0000"/>
                </a:solidFill>
              </a:rPr>
              <a:t>香港語言學學會（ＬＳＨＫ）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>
                <a:solidFill>
                  <a:srgbClr val="FF0000"/>
                </a:solidFill>
              </a:rPr>
              <a:t>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粵語拼音方案</a:t>
            </a:r>
            <a:r>
              <a:rPr lang="en-US" altLang="zh-TW" sz="3600" b="1" dirty="0">
                <a:solidFill>
                  <a:srgbClr val="FF0000"/>
                </a:solidFill>
              </a:rPr>
              <a:t>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及其應用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香港城市大學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翻譯及語言學系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藺蓀博士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ctslun@cityu.edu.hk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3143-7632-47DA-933F-04983B8DE265}" type="slidenum">
              <a:rPr lang="en-US" altLang="zh-TW"/>
              <a:pPr/>
              <a:t>10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聲母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219200"/>
          </a:xfrm>
        </p:spPr>
        <p:txBody>
          <a:bodyPr/>
          <a:lstStyle/>
          <a:p>
            <a:r>
              <a:rPr lang="zh-TW" altLang="en-US"/>
              <a:t>粵語的聲母基本上都是輔音。</a:t>
            </a:r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1066800" y="2514600"/>
            <a:ext cx="7086600" cy="31242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25000"/>
              </a:spcAft>
            </a:pPr>
            <a:r>
              <a:rPr lang="zh-TW" alt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小知識</a:t>
            </a:r>
            <a:endParaRPr lang="zh-TW" altLang="en-US" sz="2800">
              <a:ea typeface="標楷體" pitchFamily="65" charset="-120"/>
            </a:endParaRPr>
          </a:p>
          <a:p>
            <a:r>
              <a:rPr lang="zh-TW" altLang="en-US" sz="3200">
                <a:ea typeface="標楷體" pitchFamily="65" charset="-120"/>
              </a:rPr>
              <a:t>大多數的輔音發音時，氣流在口腔或咽腔內某處遇到阻礙。</a:t>
            </a:r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32061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TW" altLang="en-US" dirty="0">
                <a:ea typeface="SimSun" pitchFamily="2" charset="-122"/>
              </a:rPr>
              <a:t>發音器官</a:t>
            </a:r>
            <a:endParaRPr lang="zh-TW" altLang="en-US" b="1" dirty="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412875"/>
            <a:ext cx="5595937" cy="4851400"/>
          </a:xfrm>
        </p:spPr>
      </p:pic>
    </p:spTree>
    <p:extLst>
      <p:ext uri="{BB962C8B-B14F-4D97-AF65-F5344CB8AC3E}">
        <p14:creationId xmlns:p14="http://schemas.microsoft.com/office/powerpoint/2010/main" val="29568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393A-5813-4F88-94D9-6051E38B9626}" type="slidenum">
              <a:rPr lang="en-US" altLang="zh-TW"/>
              <a:pPr/>
              <a:t>12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聲母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09600" y="1219200"/>
          <a:ext cx="8305800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件" r:id="rId4" imgW="9042480" imgH="5444640" progId="Word.Document.8">
                  <p:embed/>
                </p:oleObj>
              </mc:Choice>
              <mc:Fallback>
                <p:oleObj name="文件" r:id="rId4" imgW="9042480" imgH="5444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8305800" cy="500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23369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BEE9-22F5-4E53-B8D8-5ABE04DB82F9}" type="slidenum">
              <a:rPr lang="en-US" altLang="zh-TW"/>
              <a:pPr/>
              <a:t>13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韻母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zh-TW" altLang="en-US"/>
              <a:t>試用粵語讀出下列中文字，找出它們讀音上的共通點。</a:t>
            </a:r>
          </a:p>
          <a:p>
            <a:pPr lvl="1"/>
            <a:endParaRPr lang="zh-TW" altLang="en-US"/>
          </a:p>
        </p:txBody>
      </p:sp>
      <p:sp>
        <p:nvSpPr>
          <p:cNvPr id="36870" name="AutoShape 1030"/>
          <p:cNvSpPr>
            <a:spLocks noChangeArrowheads="1"/>
          </p:cNvSpPr>
          <p:nvPr/>
        </p:nvSpPr>
        <p:spPr bwMode="auto">
          <a:xfrm>
            <a:off x="914400" y="2514600"/>
            <a:ext cx="7543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3200">
                <a:ea typeface="標楷體" pitchFamily="65" charset="-120"/>
              </a:rPr>
              <a:t>邦、當、方、江、桑、湯、汪、莊</a:t>
            </a:r>
          </a:p>
        </p:txBody>
      </p:sp>
    </p:spTree>
    <p:extLst>
      <p:ext uri="{BB962C8B-B14F-4D97-AF65-F5344CB8AC3E}">
        <p14:creationId xmlns:p14="http://schemas.microsoft.com/office/powerpoint/2010/main" val="2633370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658F-BE78-43BE-B330-F555F1B4F427}" type="slidenum">
              <a:rPr lang="en-US" altLang="zh-TW"/>
              <a:pPr/>
              <a:t>14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韻母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1676400"/>
          </a:xfrm>
        </p:spPr>
        <p:txBody>
          <a:bodyPr/>
          <a:lstStyle/>
          <a:p>
            <a:r>
              <a:rPr lang="zh-TW" altLang="en-US"/>
              <a:t>答案</a:t>
            </a:r>
          </a:p>
          <a:p>
            <a:pPr lvl="1"/>
            <a:r>
              <a:rPr lang="zh-TW" altLang="en-US"/>
              <a:t>聲母以外的部分讀音相同 </a:t>
            </a: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zh-TW" altLang="en-US"/>
              <a:t> 韻母相同 </a:t>
            </a: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zh-TW" altLang="en-US">
                <a:sym typeface="Symbol" pitchFamily="18" charset="2"/>
              </a:rPr>
              <a:t> </a:t>
            </a:r>
            <a:r>
              <a:rPr lang="zh-TW" altLang="en-US"/>
              <a:t>押韻</a:t>
            </a:r>
            <a:endParaRPr lang="zh-TW" altLang="en-US">
              <a:solidFill>
                <a:schemeClr val="tx2"/>
              </a:solidFill>
            </a:endParaRPr>
          </a:p>
          <a:p>
            <a:pPr lvl="1"/>
            <a:r>
              <a:rPr lang="zh-TW" altLang="en-US"/>
              <a:t>韻母都是 “</a:t>
            </a:r>
            <a:r>
              <a:rPr lang="en-US" altLang="zh-TW">
                <a:latin typeface="Arial" charset="0"/>
              </a:rPr>
              <a:t>ong</a:t>
            </a:r>
            <a:r>
              <a:rPr lang="en-US" altLang="zh-TW"/>
              <a:t>”</a:t>
            </a:r>
          </a:p>
        </p:txBody>
      </p:sp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2895600" y="2971800"/>
            <a:ext cx="3276600" cy="3194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571500"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71750" algn="r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邦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b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當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d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方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f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江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g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桑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s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湯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汪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w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>
                <a:latin typeface="Arial" charset="0"/>
                <a:ea typeface="標楷體" pitchFamily="65" charset="-120"/>
              </a:rPr>
              <a:t>莊</a:t>
            </a:r>
            <a:r>
              <a:rPr lang="zh-TW" altLang="en-US">
                <a:latin typeface="Arial" charset="0"/>
              </a:rPr>
              <a:t>	 </a:t>
            </a:r>
            <a:r>
              <a:rPr lang="en-US" altLang="zh-TW" sz="2800">
                <a:latin typeface="Arial" charset="0"/>
              </a:rPr>
              <a:t>z</a:t>
            </a:r>
            <a:r>
              <a:rPr lang="en-US" altLang="zh-TW" sz="2800" b="1">
                <a:solidFill>
                  <a:srgbClr val="FF0000"/>
                </a:solidFill>
                <a:latin typeface="Arial" charset="0"/>
              </a:rPr>
              <a:t>ong</a:t>
            </a:r>
            <a:endParaRPr lang="en-US" altLang="zh-TW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3797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34D-7497-4F56-94E0-DE634C8C6F9D}" type="slidenum">
              <a:rPr lang="en-US" altLang="zh-TW"/>
              <a:pPr/>
              <a:t>15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韻母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219200"/>
          </a:xfrm>
        </p:spPr>
        <p:txBody>
          <a:bodyPr/>
          <a:lstStyle/>
          <a:p>
            <a:r>
              <a:rPr lang="zh-TW" altLang="en-US"/>
              <a:t>粵語的韻母可以細分成韻腹和韻尾兩部分。</a:t>
            </a:r>
          </a:p>
          <a:p>
            <a:r>
              <a:rPr lang="zh-TW" altLang="en-US"/>
              <a:t>韻腹全部都是元音，韻尾則大多數是輔音。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990600" y="2971800"/>
            <a:ext cx="7391400" cy="27432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25000"/>
              </a:spcAft>
            </a:pPr>
            <a:r>
              <a:rPr lang="zh-TW" alt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小知識</a:t>
            </a:r>
            <a:endParaRPr lang="zh-TW" altLang="en-US" sz="2800">
              <a:ea typeface="標楷體" pitchFamily="65" charset="-120"/>
            </a:endParaRPr>
          </a:p>
          <a:p>
            <a:r>
              <a:rPr lang="zh-TW" altLang="en-US" sz="3200">
                <a:ea typeface="標楷體" pitchFamily="65" charset="-120"/>
              </a:rPr>
              <a:t>元音發音時，聲帶顫動，氣流在口腔的通路上不受到阻礙。</a:t>
            </a:r>
          </a:p>
        </p:txBody>
      </p:sp>
    </p:spTree>
    <p:extLst>
      <p:ext uri="{BB962C8B-B14F-4D97-AF65-F5344CB8AC3E}">
        <p14:creationId xmlns:p14="http://schemas.microsoft.com/office/powerpoint/2010/main" val="164299327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273E-D222-49BF-975D-B372586D35DB}" type="slidenum">
              <a:rPr lang="en-US" altLang="zh-TW"/>
              <a:pPr/>
              <a:t>16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韻母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58788" y="1058863"/>
          <a:ext cx="8078787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件" r:id="rId4" imgW="8079120" imgH="5155560" progId="Word.Document.8">
                  <p:embed/>
                </p:oleObj>
              </mc:Choice>
              <mc:Fallback>
                <p:oleObj name="文件" r:id="rId4" imgW="8079120" imgH="5155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58863"/>
                        <a:ext cx="8078787" cy="514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496175" y="5943600"/>
            <a:ext cx="111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993300"/>
                </a:solidFill>
                <a:ea typeface="標楷體" pitchFamily="65" charset="-120"/>
              </a:rPr>
              <a:t>(</a:t>
            </a:r>
            <a:r>
              <a:rPr lang="zh-TW" altLang="en-US" sz="2000">
                <a:solidFill>
                  <a:srgbClr val="993300"/>
                </a:solidFill>
                <a:ea typeface="標楷體" pitchFamily="65" charset="-120"/>
              </a:rPr>
              <a:t>接下頁</a:t>
            </a:r>
            <a:r>
              <a:rPr lang="en-US" altLang="zh-TW" sz="2000">
                <a:solidFill>
                  <a:srgbClr val="993300"/>
                </a:solidFill>
                <a:ea typeface="標楷體" pitchFamily="65" charset="-120"/>
              </a:rPr>
              <a:t>)</a:t>
            </a:r>
            <a:endParaRPr lang="en-US" altLang="zh-TW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859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1722-EE9F-4541-96A1-1BB284308CE1}" type="slidenum">
              <a:rPr lang="en-US" altLang="zh-TW"/>
              <a:pPr/>
              <a:t>17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韻母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17538" y="1146175"/>
          <a:ext cx="7902575" cy="529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文件" r:id="rId4" imgW="7903080" imgH="5295960" progId="Word.Document.8">
                  <p:embed/>
                </p:oleObj>
              </mc:Choice>
              <mc:Fallback>
                <p:oleObj name="文件" r:id="rId4" imgW="7903080" imgH="5295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146175"/>
                        <a:ext cx="7902575" cy="529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04850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B1E7-1BCA-4EF6-BE08-D01384C6228A}" type="slidenum">
              <a:rPr lang="en-US" altLang="zh-TW"/>
              <a:pPr/>
              <a:t>18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鼻音單獨成韻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lnSpc>
                <a:spcPct val="190000"/>
              </a:lnSpc>
            </a:pPr>
            <a:r>
              <a:rPr lang="en-US" altLang="zh-TW" sz="6000">
                <a:latin typeface="Arial" charset="0"/>
              </a:rPr>
              <a:t>m</a:t>
            </a:r>
            <a:r>
              <a:rPr lang="en-US" altLang="zh-TW" sz="6000"/>
              <a:t>  </a:t>
            </a:r>
            <a:r>
              <a:rPr lang="zh-TW" altLang="en-US" sz="6000"/>
              <a:t>唔			</a:t>
            </a:r>
          </a:p>
          <a:p>
            <a:pPr marL="857250" indent="-857250">
              <a:lnSpc>
                <a:spcPct val="190000"/>
              </a:lnSpc>
            </a:pPr>
            <a:r>
              <a:rPr lang="en-US" altLang="zh-TW" sz="6000">
                <a:latin typeface="Arial" charset="0"/>
              </a:rPr>
              <a:t>ng</a:t>
            </a:r>
            <a:r>
              <a:rPr lang="en-US" altLang="zh-TW" sz="6000"/>
              <a:t> </a:t>
            </a:r>
            <a:r>
              <a:rPr lang="zh-TW" altLang="en-US" sz="6000"/>
              <a:t>吳</a:t>
            </a:r>
            <a:endParaRPr lang="zh-TW" altLang="en-US" sz="8000"/>
          </a:p>
        </p:txBody>
      </p:sp>
    </p:spTree>
    <p:extLst>
      <p:ext uri="{BB962C8B-B14F-4D97-AF65-F5344CB8AC3E}">
        <p14:creationId xmlns:p14="http://schemas.microsoft.com/office/powerpoint/2010/main" val="17939824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C4AB-1869-474B-BF9B-3729159D9700}" type="slidenum">
              <a:rPr lang="en-US" altLang="zh-TW"/>
              <a:pPr/>
              <a:t>19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0724" name="AutoShape 1028"/>
          <p:cNvSpPr>
            <a:spLocks noChangeArrowheads="1"/>
          </p:cNvSpPr>
          <p:nvPr/>
        </p:nvSpPr>
        <p:spPr bwMode="auto">
          <a:xfrm>
            <a:off x="1676400" y="3505200"/>
            <a:ext cx="4191000" cy="2590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32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春曉</a:t>
            </a:r>
            <a:r>
              <a:rPr lang="zh-TW" altLang="en-US" sz="360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28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孟浩然</a:t>
            </a:r>
            <a:endParaRPr lang="zh-TW" altLang="en-US" sz="40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春眠不覺曉，</a:t>
            </a:r>
          </a:p>
          <a:p>
            <a:pPr algn="ctr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處處聞啼鳥。</a:t>
            </a:r>
          </a:p>
          <a:p>
            <a:pPr algn="ctr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夜來風雨聲，</a:t>
            </a:r>
          </a:p>
          <a:p>
            <a:pPr algn="ctr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花落知多少？</a:t>
            </a:r>
            <a:endParaRPr lang="zh-TW" altLang="en-US"/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押韻</a:t>
            </a:r>
            <a:endParaRPr lang="zh-TW" altLang="en-US">
              <a:ea typeface="新細明體" charset="-12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2209800"/>
          </a:xfrm>
        </p:spPr>
        <p:txBody>
          <a:bodyPr/>
          <a:lstStyle/>
          <a:p>
            <a:r>
              <a:rPr lang="zh-TW" altLang="en-US"/>
              <a:t>詩詞歌賦中，某些句子的最後一個字使用相同或相近的韻母，使音調和諧優美，富有趣味性。</a:t>
            </a:r>
          </a:p>
          <a:p>
            <a:r>
              <a:rPr lang="zh-TW" altLang="en-US"/>
              <a:t>試找出下列唐詩中押韻的字。	</a:t>
            </a:r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3271135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講座大綱：</a:t>
            </a:r>
            <a:endParaRPr lang="en-US" altLang="zh-TW" sz="3600" dirty="0" smtClean="0"/>
          </a:p>
          <a:p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粵語拼音</a:t>
            </a:r>
            <a:r>
              <a:rPr lang="zh-TW" altLang="en-US" sz="3600" dirty="0" smtClean="0"/>
              <a:t>方案</a:t>
            </a:r>
            <a:endParaRPr lang="en-US" altLang="zh-TW" sz="3600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/>
              <a:t>粵語</a:t>
            </a:r>
            <a:r>
              <a:rPr lang="zh-TW" altLang="en-US" sz="3600" dirty="0" smtClean="0"/>
              <a:t>拼音輸入法演示</a:t>
            </a:r>
            <a:endParaRPr lang="en-US" altLang="zh-TW" sz="3600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sz="3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 smtClean="0"/>
              <a:t>參考資料</a:t>
            </a:r>
            <a:endParaRPr lang="en-US" altLang="zh-TW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6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1AC2-84E2-4F64-A508-C4CBD4602FD9}" type="slidenum">
              <a:rPr lang="en-US" altLang="zh-TW"/>
              <a:pPr/>
              <a:t>20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春曉		</a:t>
            </a:r>
            <a:r>
              <a:rPr lang="zh-TW" altLang="en-US" sz="4000"/>
              <a:t>孟浩然</a:t>
            </a:r>
            <a:endParaRPr lang="zh-TW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zh-TW" altLang="en-US"/>
              <a:t>春眠不覺曉，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latin typeface="Arial" charset="0"/>
              </a:rPr>
              <a:t>ceon1 min4 bat1 gok3 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h</a:t>
            </a:r>
            <a:r>
              <a:rPr lang="en-US" altLang="zh-TW" b="1" u="sng">
                <a:solidFill>
                  <a:srgbClr val="FF0000"/>
                </a:solidFill>
                <a:latin typeface="Arial" charset="0"/>
              </a:rPr>
              <a:t>iu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2 </a:t>
            </a:r>
            <a:endParaRPr lang="en-US" altLang="zh-TW">
              <a:latin typeface="Arial" charset="0"/>
            </a:endParaRP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zh-TW" altLang="en-US"/>
              <a:t>處處聞啼鳥。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latin typeface="Arial" charset="0"/>
              </a:rPr>
              <a:t>cyu3 cyu3 man4 tai4 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zh-TW" b="1" u="sng">
                <a:solidFill>
                  <a:srgbClr val="FF0000"/>
                </a:solidFill>
                <a:latin typeface="Arial" charset="0"/>
              </a:rPr>
              <a:t>iu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zh-TW"/>
              <a:t> 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zh-TW" altLang="en-US"/>
              <a:t>夜來風雨聲，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latin typeface="Arial" charset="0"/>
              </a:rPr>
              <a:t>je6 loi4 fung1 jyu5 sing1</a:t>
            </a:r>
            <a:r>
              <a:rPr lang="en-US" altLang="zh-TW"/>
              <a:t> 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zh-TW" altLang="en-US"/>
              <a:t>花落知多少？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latin typeface="Arial" charset="0"/>
              </a:rPr>
              <a:t>faa1 lok6 zi1 do1 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s</a:t>
            </a:r>
            <a:r>
              <a:rPr lang="en-US" altLang="zh-TW" b="1" u="sng">
                <a:solidFill>
                  <a:srgbClr val="FF0000"/>
                </a:solidFill>
                <a:latin typeface="Arial" charset="0"/>
              </a:rPr>
              <a:t>iu</a:t>
            </a:r>
            <a:r>
              <a:rPr lang="en-US" altLang="zh-TW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/>
              <a:t> </a:t>
            </a:r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4724400" y="2286000"/>
            <a:ext cx="3733800" cy="2971800"/>
            <a:chOff x="2784" y="1296"/>
            <a:chExt cx="2352" cy="1872"/>
          </a:xfrm>
        </p:grpSpPr>
        <p:sp>
          <p:nvSpPr>
            <p:cNvPr id="32777" name="AutoShape 9"/>
            <p:cNvSpPr>
              <a:spLocks noChangeArrowheads="1"/>
            </p:cNvSpPr>
            <p:nvPr/>
          </p:nvSpPr>
          <p:spPr bwMode="auto">
            <a:xfrm>
              <a:off x="3840" y="1920"/>
              <a:ext cx="1296" cy="4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3200">
                  <a:ea typeface="標楷體" pitchFamily="65" charset="-120"/>
                </a:rPr>
                <a:t>押韻</a:t>
              </a:r>
              <a:endParaRPr lang="zh-TW" alt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528" cy="9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H="1" flipV="1">
              <a:off x="3120" y="1872"/>
              <a:ext cx="72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H="1">
              <a:off x="2784" y="2208"/>
              <a:ext cx="1056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723138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2842-BA1B-4144-ACA0-FE96FE7260D6}" type="slidenum">
              <a:rPr lang="en-US" altLang="zh-TW"/>
              <a:pPr/>
              <a:t>21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字調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486400"/>
          </a:xfrm>
        </p:spPr>
        <p:txBody>
          <a:bodyPr/>
          <a:lstStyle/>
          <a:p>
            <a:r>
              <a:rPr lang="zh-TW" altLang="en-US" dirty="0"/>
              <a:t>粵語一共有六個字調，也叫聲調</a:t>
            </a:r>
          </a:p>
          <a:p>
            <a:pPr lvl="1">
              <a:spcBef>
                <a:spcPct val="10000"/>
              </a:spcBef>
            </a:pPr>
            <a:r>
              <a:rPr lang="zh-TW" altLang="en-US" dirty="0"/>
              <a:t>就是字音的高低升降</a:t>
            </a:r>
          </a:p>
          <a:p>
            <a:pPr lvl="1">
              <a:spcBef>
                <a:spcPct val="10000"/>
              </a:spcBef>
            </a:pPr>
            <a:r>
              <a:rPr lang="zh-TW" altLang="en-US" dirty="0"/>
              <a:t>具有區別意義的作用</a:t>
            </a:r>
          </a:p>
          <a:p>
            <a:r>
              <a:rPr lang="zh-TW" altLang="en-US" dirty="0"/>
              <a:t>調號</a:t>
            </a:r>
          </a:p>
          <a:p>
            <a:pPr lvl="1">
              <a:spcBef>
                <a:spcPct val="10000"/>
              </a:spcBef>
            </a:pPr>
            <a:r>
              <a:rPr lang="en-US" altLang="zh-TW" dirty="0" smtClean="0"/>
              <a:t>1</a:t>
            </a:r>
            <a:r>
              <a:rPr lang="zh-TW" altLang="en-US" dirty="0" smtClean="0"/>
              <a:t>＝陰平／陰入</a:t>
            </a:r>
            <a:r>
              <a:rPr lang="en-US" altLang="zh-TW" dirty="0" smtClean="0"/>
              <a:t>(</a:t>
            </a:r>
            <a:r>
              <a:rPr lang="zh-TW" altLang="en-US" dirty="0"/>
              <a:t>夫</a:t>
            </a:r>
            <a:r>
              <a:rPr lang="en-US" altLang="zh-TW" dirty="0"/>
              <a:t>/</a:t>
            </a:r>
            <a:r>
              <a:rPr lang="zh-TW" altLang="en-US" dirty="0"/>
              <a:t>福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smtClean="0"/>
              <a:t>2</a:t>
            </a:r>
            <a:r>
              <a:rPr lang="zh-TW" altLang="en-US" dirty="0" smtClean="0"/>
              <a:t>＝陰上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zh-TW" altLang="en-US" dirty="0"/>
              <a:t>虎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smtClean="0"/>
              <a:t>3</a:t>
            </a:r>
            <a:r>
              <a:rPr lang="zh-TW" altLang="en-US" dirty="0" smtClean="0"/>
              <a:t>＝陰去／中入</a:t>
            </a:r>
            <a:r>
              <a:rPr lang="en-US" altLang="zh-TW" dirty="0" smtClean="0"/>
              <a:t>(</a:t>
            </a:r>
            <a:r>
              <a:rPr lang="zh-TW" altLang="en-US" dirty="0"/>
              <a:t>副</a:t>
            </a:r>
            <a:r>
              <a:rPr lang="en-US" altLang="zh-TW" dirty="0"/>
              <a:t>/</a:t>
            </a:r>
            <a:r>
              <a:rPr lang="zh-TW" altLang="en-US" dirty="0"/>
              <a:t>霍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smtClean="0"/>
              <a:t>4</a:t>
            </a:r>
            <a:r>
              <a:rPr lang="zh-TW" altLang="en-US" dirty="0" smtClean="0"/>
              <a:t>＝</a:t>
            </a:r>
            <a:r>
              <a:rPr lang="en-US" altLang="zh-TW" dirty="0" smtClean="0"/>
              <a:t> </a:t>
            </a:r>
            <a:r>
              <a:rPr lang="zh-TW" altLang="en-US" dirty="0" smtClean="0"/>
              <a:t>陽平</a:t>
            </a:r>
            <a:r>
              <a:rPr lang="en-US" altLang="zh-TW" dirty="0" smtClean="0"/>
              <a:t>(</a:t>
            </a:r>
            <a:r>
              <a:rPr lang="zh-TW" altLang="en-US" dirty="0"/>
              <a:t>扶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smtClean="0"/>
              <a:t>5</a:t>
            </a:r>
            <a:r>
              <a:rPr lang="zh-TW" altLang="en-US" dirty="0" smtClean="0"/>
              <a:t>＝陽</a:t>
            </a:r>
            <a:r>
              <a:rPr lang="zh-TW" altLang="en-US" dirty="0"/>
              <a:t>上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zh-TW" altLang="en-US" dirty="0"/>
              <a:t>婦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 smtClean="0"/>
              <a:t>6</a:t>
            </a:r>
            <a:r>
              <a:rPr lang="zh-TW" altLang="en-US" dirty="0" smtClean="0"/>
              <a:t>＝陽去／陽入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zh-TW" altLang="en-US" dirty="0"/>
              <a:t>父</a:t>
            </a:r>
            <a:r>
              <a:rPr lang="en-US" altLang="zh-TW" dirty="0"/>
              <a:t>/</a:t>
            </a:r>
            <a:r>
              <a:rPr lang="zh-TW" altLang="en-US" dirty="0"/>
              <a:t>服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lvl="1">
              <a:spcBef>
                <a:spcPct val="10000"/>
              </a:spcBef>
            </a:pPr>
            <a:endParaRPr lang="en-US" altLang="zh-TW" dirty="0"/>
          </a:p>
        </p:txBody>
      </p:sp>
      <p:pic>
        <p:nvPicPr>
          <p:cNvPr id="28679" name="Picture 7" descr="To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7924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96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612E-AB58-418E-8553-A07886BB6B48}" type="slidenum">
              <a:rPr lang="en-US" altLang="zh-TW"/>
              <a:pPr/>
              <a:t>22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字調</a:t>
            </a: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5626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23747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C2E1-BAEF-4CFE-98A0-27F40636923D}" type="slidenum">
              <a:rPr lang="en-US" altLang="zh-TW"/>
              <a:pPr/>
              <a:t>23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字調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685800"/>
          </a:xfrm>
        </p:spPr>
        <p:txBody>
          <a:bodyPr/>
          <a:lstStyle/>
          <a:p>
            <a:r>
              <a:rPr lang="zh-TW" altLang="en-US"/>
              <a:t>試猜一猜下列兩組字在字調方面的共通點。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914400" y="4191000"/>
            <a:ext cx="72390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4800">
                <a:latin typeface="標楷體" pitchFamily="65" charset="-120"/>
                <a:ea typeface="標楷體" pitchFamily="65" charset="-120"/>
              </a:rPr>
              <a:t>朝 早 去 晨 下 運</a:t>
            </a:r>
            <a:endParaRPr lang="zh-TW" altLang="en-US" sz="6000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914400" y="2438400"/>
            <a:ext cx="7239000" cy="1144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4800">
                <a:latin typeface="標楷體" pitchFamily="65" charset="-120"/>
                <a:ea typeface="標楷體" pitchFamily="65" charset="-120"/>
              </a:rPr>
              <a:t>三 碗 細 牛 腩 飯</a:t>
            </a:r>
            <a:endParaRPr lang="zh-TW" altLang="en-US" sz="5800"/>
          </a:p>
        </p:txBody>
      </p:sp>
    </p:spTree>
    <p:extLst>
      <p:ext uri="{BB962C8B-B14F-4D97-AF65-F5344CB8AC3E}">
        <p14:creationId xmlns:p14="http://schemas.microsoft.com/office/powerpoint/2010/main" val="32802770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B5A0-2695-4260-91A4-FC7CC0AA418B}" type="slidenum">
              <a:rPr lang="en-US" altLang="zh-TW"/>
              <a:pPr/>
              <a:t>24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字調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1295400"/>
          </a:xfrm>
        </p:spPr>
        <p:txBody>
          <a:bodyPr/>
          <a:lstStyle/>
          <a:p>
            <a:r>
              <a:rPr lang="zh-TW" altLang="en-US"/>
              <a:t>答案</a:t>
            </a:r>
          </a:p>
          <a:p>
            <a:pPr lvl="1"/>
            <a:r>
              <a:rPr lang="zh-TW" altLang="en-US"/>
              <a:t>這兩組字的調號都是由 </a:t>
            </a:r>
            <a:r>
              <a:rPr lang="en-US" altLang="zh-TW"/>
              <a:t>1 </a:t>
            </a:r>
            <a:r>
              <a:rPr lang="zh-TW" altLang="en-US"/>
              <a:t>至 </a:t>
            </a:r>
            <a:r>
              <a:rPr lang="en-US" altLang="zh-TW"/>
              <a:t>6 </a:t>
            </a:r>
            <a:r>
              <a:rPr lang="zh-TW" altLang="en-US"/>
              <a:t>順序排列。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914400" y="4572000"/>
            <a:ext cx="7239000" cy="15827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朝 早 去 晨 下 運</a:t>
            </a:r>
          </a:p>
          <a:p>
            <a:pPr algn="ctr"/>
            <a:r>
              <a:rPr lang="en-US" altLang="zh-TW" sz="2800">
                <a:latin typeface="Arial" charset="0"/>
              </a:rPr>
              <a:t>ziu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2800">
                <a:latin typeface="Arial" charset="0"/>
              </a:rPr>
              <a:t> zou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2800">
                <a:latin typeface="Arial" charset="0"/>
              </a:rPr>
              <a:t> heoi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zh-TW" sz="2800">
                <a:latin typeface="Arial" charset="0"/>
              </a:rPr>
              <a:t> san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zh-TW" sz="2800">
                <a:latin typeface="Arial" charset="0"/>
              </a:rPr>
              <a:t> haa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zh-TW" sz="2800">
                <a:latin typeface="Arial" charset="0"/>
              </a:rPr>
              <a:t> wan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zh-TW" sz="6000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914400" y="2684463"/>
            <a:ext cx="7239000" cy="15827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三 碗 細 牛 腩 飯</a:t>
            </a:r>
            <a:endParaRPr lang="zh-TW" altLang="en-US" sz="440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800">
                <a:latin typeface="Arial" charset="0"/>
              </a:rPr>
              <a:t>saam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2800">
                <a:latin typeface="Arial" charset="0"/>
              </a:rPr>
              <a:t> wun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2800">
                <a:latin typeface="Arial" charset="0"/>
              </a:rPr>
              <a:t> sai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zh-TW" sz="2800">
                <a:latin typeface="Arial" charset="0"/>
              </a:rPr>
              <a:t> ngau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zh-TW" sz="2800">
                <a:latin typeface="Arial" charset="0"/>
              </a:rPr>
              <a:t> naam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zh-TW" sz="2800">
                <a:latin typeface="Arial" charset="0"/>
              </a:rPr>
              <a:t> faan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zh-TW" sz="5800"/>
          </a:p>
        </p:txBody>
      </p:sp>
    </p:spTree>
    <p:extLst>
      <p:ext uri="{BB962C8B-B14F-4D97-AF65-F5344CB8AC3E}">
        <p14:creationId xmlns:p14="http://schemas.microsoft.com/office/powerpoint/2010/main" val="197695436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43608" y="2348880"/>
            <a:ext cx="7776864" cy="2800767"/>
          </a:xfrm>
          <a:prstGeom prst="rect">
            <a:avLst/>
          </a:prstGeom>
        </p:spPr>
        <p:txBody>
          <a:bodyPr wrap="square">
            <a:prstTxWarp prst="textButton">
              <a:avLst/>
            </a:prstTxWarp>
            <a:spAutoFit/>
          </a:bodyPr>
          <a:lstStyle/>
          <a:p>
            <a:pPr algn="ctr"/>
            <a:endParaRPr lang="en-US" altLang="zh-CN" sz="4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algn="ctr"/>
            <a:r>
              <a:rPr lang="zh-CN" altLang="en-US" sz="4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微軟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拼音輸入法 </a:t>
            </a:r>
            <a:r>
              <a:rPr lang="en-US" altLang="zh-CN" sz="4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2010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endParaRPr lang="en-US" altLang="zh-CN" sz="4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algn="ctr"/>
            <a:r>
              <a:rPr lang="zh-TW" altLang="zh-HK" sz="4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zh-HK" sz="4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粵拼</a:t>
            </a:r>
            <a:r>
              <a:rPr lang="zh-TW" altLang="zh-HK" sz="4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TW" altLang="en-US" sz="4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輸入法</a:t>
            </a:r>
            <a:endParaRPr lang="en-US" altLang="zh-TW" sz="4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algn="ctr"/>
            <a:r>
              <a:rPr lang="zh-HK" altLang="en-US" sz="4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安裝指引</a:t>
            </a:r>
            <a:endParaRPr lang="en-US" altLang="zh-HK" sz="4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algn="ctr"/>
            <a:endParaRPr lang="en-US" altLang="zh-TW" sz="4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algn="ctr"/>
            <a:r>
              <a:rPr lang="zh-HK" altLang="en-US" sz="4400" dirty="0" smtClean="0">
                <a:solidFill>
                  <a:srgbClr val="4A6300"/>
                </a:solidFill>
              </a:rPr>
              <a:t>中文</a:t>
            </a:r>
            <a:r>
              <a:rPr lang="zh-TW" altLang="zh-HK" sz="4400" dirty="0">
                <a:solidFill>
                  <a:srgbClr val="4A6300"/>
                </a:solidFill>
              </a:rPr>
              <a:t>視窗</a:t>
            </a:r>
            <a:r>
              <a:rPr lang="zh-HK" altLang="en-US" sz="4400" dirty="0">
                <a:solidFill>
                  <a:srgbClr val="4A6300"/>
                </a:solidFill>
              </a:rPr>
              <a:t> </a:t>
            </a:r>
            <a:r>
              <a:rPr lang="en-US" altLang="zh-HK" sz="4400" dirty="0" smtClean="0">
                <a:solidFill>
                  <a:srgbClr val="4A6300"/>
                </a:solidFill>
              </a:rPr>
              <a:t>7</a:t>
            </a:r>
            <a:r>
              <a:rPr lang="zh-HK" altLang="en-US" sz="4400" dirty="0"/>
              <a:t/>
            </a:r>
            <a:br>
              <a:rPr lang="zh-HK" altLang="en-US" sz="4400" dirty="0"/>
            </a:br>
            <a:endParaRPr lang="zh-HK" altLang="en-US" sz="4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矩形 1"/>
          <p:cNvSpPr/>
          <p:nvPr/>
        </p:nvSpPr>
        <p:spPr>
          <a:xfrm>
            <a:off x="1043608" y="6084004"/>
            <a:ext cx="445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適用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於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Windows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XP</a:t>
            </a:r>
            <a:r>
              <a:rPr lang="zh-HK" altLang="en-US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Vista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與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等作業系統</a:t>
            </a:r>
            <a:endParaRPr lang="zh-HK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矩形 2"/>
          <p:cNvSpPr/>
          <p:nvPr/>
        </p:nvSpPr>
        <p:spPr>
          <a:xfrm>
            <a:off x="1043608" y="1556792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32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32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32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</a:t>
            </a:r>
            <a:r>
              <a:rPr lang="zh-HK" altLang="en-US" sz="32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32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-</a:t>
            </a:r>
            <a:r>
              <a:rPr lang="zh-HK" altLang="en-US" sz="32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32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4</a:t>
            </a:r>
            <a:r>
              <a:rPr lang="zh-HK" altLang="en-US" sz="32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：</a:t>
            </a:r>
            <a:endParaRPr lang="en-US" altLang="zh-HK" sz="3200" b="1" dirty="0" smtClean="0">
              <a:solidFill>
                <a:srgbClr val="5D4B0B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安裝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TW" altLang="zh-HK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中文</a:t>
            </a:r>
            <a:r>
              <a:rPr lang="en-US" altLang="zh-HK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(</a:t>
            </a:r>
            <a:r>
              <a:rPr lang="zh-TW" altLang="zh-HK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繁體</a:t>
            </a:r>
            <a:r>
              <a:rPr lang="en-US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)</a:t>
            </a:r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-</a:t>
            </a:r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香港粵語</a:t>
            </a:r>
            <a:r>
              <a:rPr lang="en-US" altLang="zh-HK" sz="2800" b="1" dirty="0" smtClean="0">
                <a:solidFill>
                  <a:schemeClr val="accent3">
                    <a:lumMod val="50000"/>
                  </a:schemeClr>
                </a:solidFill>
                <a:latin typeface="Kozuka Mincho Pro B" pitchFamily="18" charset="-128"/>
                <a:ea typeface="Kozuka Mincho Pro B" pitchFamily="18" charset="-128"/>
                <a:cs typeface="Arial Unicode MS" pitchFamily="34" charset="-120"/>
              </a:rPr>
              <a:t>2010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endParaRPr lang="en-US" altLang="zh-TW" sz="28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8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zh-HK" sz="32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32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32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5</a:t>
            </a:r>
            <a:r>
              <a:rPr lang="zh-HK" altLang="en-US" sz="32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32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-</a:t>
            </a:r>
            <a:r>
              <a:rPr lang="zh-HK" altLang="en-US" sz="32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32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7</a:t>
            </a:r>
            <a:r>
              <a:rPr lang="zh-HK" altLang="en-US" sz="32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：</a:t>
            </a:r>
            <a:endParaRPr lang="en-US" altLang="zh-HK" sz="3200" b="1" dirty="0">
              <a:solidFill>
                <a:srgbClr val="5D4B0B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示範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粵拼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打中文</a:t>
            </a:r>
            <a:endParaRPr lang="en-US" altLang="zh-HK" sz="28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800" dirty="0">
              <a:solidFill>
                <a:srgbClr val="5D4B0B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b="1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zh-HK" altLang="en-US" sz="2800" b="1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28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-</a:t>
            </a:r>
            <a:r>
              <a:rPr lang="zh-HK" altLang="en-US" sz="2800" b="1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2800" b="1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10</a:t>
            </a:r>
            <a:r>
              <a:rPr lang="zh-HK" altLang="en-US" sz="28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：</a:t>
            </a:r>
            <a:endParaRPr lang="en-US" altLang="zh-HK" sz="2800" b="1" dirty="0">
              <a:solidFill>
                <a:srgbClr val="5D4B0B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安裝</a:t>
            </a:r>
            <a:r>
              <a:rPr lang="zh-TW" altLang="zh-HK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 </a:t>
            </a:r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粵語方言字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endParaRPr lang="en-US" altLang="zh-TW" sz="28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28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b="1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11</a:t>
            </a:r>
            <a:r>
              <a:rPr lang="zh-HK" altLang="en-US" sz="2800" b="1" dirty="0" smtClean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：</a:t>
            </a:r>
            <a:endParaRPr lang="en-US" altLang="zh-HK" sz="2800" dirty="0">
              <a:solidFill>
                <a:srgbClr val="5D4B0B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示範</a:t>
            </a:r>
            <a:r>
              <a:rPr lang="zh-TW" altLang="zh-HK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粵拼</a:t>
            </a:r>
            <a:r>
              <a:rPr lang="zh-TW" altLang="zh-HK" sz="28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HK" altLang="en-US" sz="28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打粵語字</a:t>
            </a:r>
            <a:endParaRPr lang="zh-HK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3351154" y="332656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HK" altLang="en-US" sz="4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安裝</a:t>
            </a:r>
            <a:r>
              <a:rPr lang="zh-HK" altLang="zh-HK" sz="4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endParaRPr lang="en-US" altLang="zh-HK" sz="4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4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</a:t>
            </a:r>
            <a:r>
              <a:rPr lang="zh-HK" altLang="en-US" sz="28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908720"/>
            <a:ext cx="7272807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開一個文字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檔案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用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滑鼠指向語言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列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圖標</a:t>
            </a:r>
            <a:endParaRPr lang="en-US" altLang="zh-HK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（如：     ）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然後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選取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設定值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，再左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擊滑鼠一下來打開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文字服務和輸入語言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視窗。</a:t>
            </a: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27359"/>
            <a:ext cx="4193075" cy="2404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向下箭號 7"/>
          <p:cNvSpPr/>
          <p:nvPr/>
        </p:nvSpPr>
        <p:spPr>
          <a:xfrm rot="5400000">
            <a:off x="6588223" y="4330059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90" y="2293640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1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2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196752"/>
            <a:ext cx="727280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當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打開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文字服務和輸入語言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後，請點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擊</a:t>
            </a:r>
            <a:r>
              <a:rPr lang="zh-TW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新增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來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打開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新增輸入語言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」。</a:t>
            </a:r>
            <a:endParaRPr lang="zh-TW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88" y="2708920"/>
            <a:ext cx="3589024" cy="3797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向下箭號 8"/>
          <p:cNvSpPr/>
          <p:nvPr/>
        </p:nvSpPr>
        <p:spPr>
          <a:xfrm rot="5400000">
            <a:off x="6804248" y="4064851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3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124744"/>
            <a:ext cx="6696745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用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滑鼠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按「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中文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(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繁體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台灣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)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」的</a:t>
            </a:r>
            <a:r>
              <a:rPr lang="en-US" altLang="zh-TW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號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，再按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鍵盤左邊的</a:t>
            </a:r>
            <a:r>
              <a:rPr lang="en-US" altLang="zh-TW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號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用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滑鼠勾選「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中文</a:t>
            </a:r>
            <a:r>
              <a:rPr lang="en-US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(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繁體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)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-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香港粵語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2010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，然後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再按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確定</a:t>
            </a:r>
            <a:r>
              <a:rPr lang="en-US" altLang="zh-TW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31" y="3140968"/>
            <a:ext cx="3990975" cy="3419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向下箭號 12"/>
          <p:cNvSpPr/>
          <p:nvPr/>
        </p:nvSpPr>
        <p:spPr>
          <a:xfrm rot="5400000">
            <a:off x="7396220" y="2830773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65FE-B17C-4A8B-8DD6-37BF00C80E53}" type="slidenum">
              <a:rPr lang="en-US" altLang="zh-TW"/>
              <a:pPr/>
              <a:t>3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甚麼是「粵拼」</a:t>
            </a:r>
            <a:r>
              <a:rPr lang="en-US" altLang="zh-TW"/>
              <a:t>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</a:rPr>
              <a:t>「粵拼」是香港語言學學會粵語拼音方案的簡稱</a:t>
            </a:r>
          </a:p>
          <a:p>
            <a:r>
              <a:rPr lang="zh-TW" altLang="en-US" dirty="0">
                <a:latin typeface="標楷體" pitchFamily="65" charset="-120"/>
              </a:rPr>
              <a:t>一套粵語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>
                <a:latin typeface="標楷體" pitchFamily="65" charset="-120"/>
              </a:rPr>
              <a:t>廣州話</a:t>
            </a:r>
            <a:r>
              <a:rPr lang="en-US" altLang="zh-TW" dirty="0">
                <a:latin typeface="標楷體" pitchFamily="65" charset="-120"/>
              </a:rPr>
              <a:t>/</a:t>
            </a:r>
            <a:r>
              <a:rPr lang="zh-TW" altLang="en-US" dirty="0">
                <a:latin typeface="標楷體" pitchFamily="65" charset="-120"/>
              </a:rPr>
              <a:t>香港話</a:t>
            </a:r>
            <a:r>
              <a:rPr lang="en-US" altLang="zh-TW" dirty="0"/>
              <a:t>) </a:t>
            </a:r>
            <a:r>
              <a:rPr lang="zh-TW" altLang="en-US" dirty="0">
                <a:latin typeface="標楷體" pitchFamily="65" charset="-120"/>
              </a:rPr>
              <a:t>的語音拼寫方案</a:t>
            </a:r>
          </a:p>
          <a:p>
            <a:r>
              <a:rPr lang="zh-TW" altLang="en-US" dirty="0">
                <a:latin typeface="標楷體" pitchFamily="65" charset="-120"/>
              </a:rPr>
              <a:t>拼音字母是拉丁字母，而代表字調的符號則是阿拉伯數字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762000" y="4191000"/>
            <a:ext cx="7620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zh-TW" sz="3600">
                <a:ea typeface="標楷體" pitchFamily="65" charset="-120"/>
              </a:rPr>
              <a:t>例如：「天」的粵語拼音是 </a:t>
            </a:r>
            <a:r>
              <a:rPr lang="en-US" altLang="zh-TW" sz="3600">
                <a:latin typeface="Arial" charset="0"/>
              </a:rPr>
              <a:t>tin1</a:t>
            </a:r>
          </a:p>
        </p:txBody>
      </p:sp>
    </p:spTree>
    <p:extLst>
      <p:ext uri="{BB962C8B-B14F-4D97-AF65-F5344CB8AC3E}">
        <p14:creationId xmlns:p14="http://schemas.microsoft.com/office/powerpoint/2010/main" val="20958510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4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124744"/>
            <a:ext cx="712879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中文</a:t>
            </a:r>
            <a:r>
              <a:rPr lang="en-US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(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繁體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)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-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香港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粵語</a:t>
            </a:r>
            <a:r>
              <a:rPr lang="en-US" altLang="zh-HK" sz="2400" b="1" dirty="0">
                <a:solidFill>
                  <a:schemeClr val="accent3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2010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」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安裝後，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再按</a:t>
            </a:r>
            <a:endParaRPr lang="en-US" altLang="zh-TW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zh-TW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確定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406" y="2348880"/>
            <a:ext cx="4133850" cy="436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橢圓 11"/>
          <p:cNvSpPr/>
          <p:nvPr/>
        </p:nvSpPr>
        <p:spPr>
          <a:xfrm>
            <a:off x="4283968" y="4653136"/>
            <a:ext cx="93610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向下箭號 12"/>
          <p:cNvSpPr/>
          <p:nvPr/>
        </p:nvSpPr>
        <p:spPr>
          <a:xfrm rot="16200000">
            <a:off x="2893958" y="5669666"/>
            <a:ext cx="360040" cy="1612467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5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190357"/>
            <a:ext cx="66967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用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滑鼠指向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語言列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點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擊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「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中文</a:t>
            </a:r>
            <a:r>
              <a:rPr lang="en-US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(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繁體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台灣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)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」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便看到      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再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點擊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     旁邊的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圖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標，最後選擇      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zh-TW" altLang="zh-HK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zh-TW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51866"/>
            <a:ext cx="3264930" cy="2125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78" y="2459208"/>
            <a:ext cx="419406" cy="39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向下箭號 10"/>
          <p:cNvSpPr/>
          <p:nvPr/>
        </p:nvSpPr>
        <p:spPr>
          <a:xfrm rot="5400000">
            <a:off x="6372200" y="3212976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13" y="1972072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94" y="1972072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6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124744"/>
            <a:ext cx="712879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你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現在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可以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用粵拼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打中文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了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。例如：拼打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『</a:t>
            </a:r>
            <a:r>
              <a:rPr lang="zh-TW" altLang="zh-HK" sz="2400" b="1" dirty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香港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一詞，需先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鍵入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600" dirty="0" err="1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hoenggong</a:t>
            </a:r>
            <a:r>
              <a:rPr lang="zh-TW" altLang="zh-HK" sz="2600" b="1" dirty="0" smtClean="0">
                <a:solidFill>
                  <a:srgbClr val="1C67D6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rgbClr val="1C67D6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在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拼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打的過程，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你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會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先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看見『</a:t>
            </a:r>
            <a:r>
              <a:rPr lang="en-US" altLang="zh-HK" sz="2600" dirty="0" err="1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hoeng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然後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看見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『</a:t>
            </a:r>
            <a:r>
              <a:rPr lang="zh-HK" altLang="en-US" sz="2400" b="1" dirty="0" smtClean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 </a:t>
            </a:r>
            <a:r>
              <a:rPr lang="en-US" altLang="zh-HK" sz="2600" dirty="0" smtClean="0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gong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如下圖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zh-TW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39637"/>
            <a:ext cx="2628900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11062"/>
            <a:ext cx="2695575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向下箭號 13"/>
          <p:cNvSpPr/>
          <p:nvPr/>
        </p:nvSpPr>
        <p:spPr>
          <a:xfrm rot="5400000">
            <a:off x="7524328" y="4110702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7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340768"/>
            <a:ext cx="669674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鍵入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600" dirty="0" err="1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hoenggong</a:t>
            </a:r>
            <a:r>
              <a:rPr lang="zh-TW" altLang="zh-HK" sz="2400" b="1" dirty="0" smtClean="0">
                <a:solidFill>
                  <a:srgbClr val="4A6300"/>
                </a:solidFill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按</a:t>
            </a:r>
            <a:r>
              <a:rPr lang="en-US" altLang="zh-TW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Space Bar</a:t>
            </a:r>
            <a:r>
              <a:rPr lang="en-US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便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會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看見</a:t>
            </a:r>
            <a:endParaRPr lang="en-US" altLang="zh-TW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『</a:t>
            </a:r>
            <a:r>
              <a:rPr lang="zh-TW" altLang="zh-HK" sz="2400" b="1" dirty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香港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。最後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按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Enter</a:t>
            </a:r>
            <a:r>
              <a:rPr lang="en-US" altLang="zh-HK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確認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TW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同時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輸入聲調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能增加準確度，例如：</a:t>
            </a:r>
            <a:endParaRPr lang="en-US" altLang="zh-HK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拼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 </a:t>
            </a:r>
            <a:r>
              <a:rPr lang="en-US" altLang="zh-HK" sz="2600" dirty="0" smtClean="0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hoeng1gong2</a:t>
            </a:r>
            <a:r>
              <a:rPr lang="en-US" altLang="zh-HK" sz="2400" dirty="0" smtClean="0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13009"/>
            <a:ext cx="3243808" cy="155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向下箭號 10"/>
          <p:cNvSpPr/>
          <p:nvPr/>
        </p:nvSpPr>
        <p:spPr>
          <a:xfrm rot="5400000">
            <a:off x="7308304" y="4859639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412776"/>
            <a:ext cx="669674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揀選        後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便會看到                        。</a:t>
            </a:r>
            <a:endParaRPr lang="en-US" altLang="zh-HK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右擊這個圖標        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選擇</a:t>
            </a:r>
            <a:r>
              <a:rPr lang="zh-HK" altLang="en-US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内容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HK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51704"/>
            <a:ext cx="3152775" cy="348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27" y="1550690"/>
            <a:ext cx="4667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19" y="1552330"/>
            <a:ext cx="1590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882" y="2081613"/>
            <a:ext cx="322894" cy="47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向下箭號 14"/>
          <p:cNvSpPr/>
          <p:nvPr/>
        </p:nvSpPr>
        <p:spPr>
          <a:xfrm rot="5400000">
            <a:off x="7920372" y="4661612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9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412776"/>
            <a:ext cx="669674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點擊</a:t>
            </a:r>
            <a:r>
              <a:rPr lang="zh-HK" altLang="en-US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字元集設定</a:t>
            </a:r>
            <a:r>
              <a:rPr lang="en-US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zh-TW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129" y="2564904"/>
            <a:ext cx="3901290" cy="387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向下箭號 10"/>
          <p:cNvSpPr/>
          <p:nvPr/>
        </p:nvSpPr>
        <p:spPr>
          <a:xfrm rot="5400000">
            <a:off x="6954399" y="4510079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10</a:t>
            </a:r>
            <a:r>
              <a:rPr lang="zh-HK" altLang="en-US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7" y="1507425"/>
            <a:ext cx="741682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勾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選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</a:t>
            </a:r>
            <a:r>
              <a:rPr lang="zh-HK" altLang="en-US" sz="2400" b="1" dirty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字元、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</a:t>
            </a:r>
            <a:r>
              <a:rPr lang="zh-HK" altLang="en-US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字元 、及香港增補字符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後，按</a:t>
            </a:r>
            <a:r>
              <a:rPr lang="zh-HK" altLang="en-US" sz="2400" b="1" dirty="0" smtClean="0">
                <a:solidFill>
                  <a:srgbClr val="4A6300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確定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zh-TW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2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HK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4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endParaRPr lang="en-US" altLang="zh-TW" sz="1100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r>
              <a:rPr lang="zh-TW" altLang="en-US" sz="1400" dirty="0"/>
              <a:t/>
            </a:r>
            <a:br>
              <a:rPr lang="zh-TW" altLang="en-US" sz="1400" dirty="0"/>
            </a:br>
            <a:endParaRPr lang="en-US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784079" cy="3763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向下箭號 10"/>
          <p:cNvSpPr/>
          <p:nvPr/>
        </p:nvSpPr>
        <p:spPr>
          <a:xfrm rot="5400000">
            <a:off x="6447867" y="2914364"/>
            <a:ext cx="360040" cy="1656184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CF83-718E-4D87-8EE1-FBA13477FF6E}" type="slidenum">
              <a:rPr lang="zh-HK" altLang="en-US" smtClean="0"/>
              <a:t>37</a:t>
            </a:fld>
            <a:endParaRPr lang="zh-HK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29200"/>
            <a:ext cx="1638300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219675"/>
            <a:ext cx="1419225" cy="148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81034"/>
            <a:ext cx="1900060" cy="2324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824" y="5162525"/>
            <a:ext cx="139065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535469" y="404664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HK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步驟</a:t>
            </a:r>
            <a:r>
              <a:rPr lang="zh-HK" altLang="en-US" sz="2800" b="1" dirty="0">
                <a:solidFill>
                  <a:srgbClr val="5D4B0B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 </a:t>
            </a:r>
            <a:r>
              <a:rPr lang="en-US" altLang="zh-HK" sz="28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</a:t>
            </a:r>
            <a:r>
              <a:rPr lang="zh-HK" altLang="en-US" sz="2800" dirty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HK" sz="2800" dirty="0" smtClean="0">
                <a:solidFill>
                  <a:srgbClr val="5D4B0B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1</a:t>
            </a:r>
            <a:r>
              <a:rPr lang="zh-HK" altLang="en-US" sz="2800" dirty="0" smtClean="0">
                <a:solidFill>
                  <a:srgbClr val="4A6300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</a:rPr>
              <a:t>：</a:t>
            </a:r>
            <a:endParaRPr lang="zh-HK" altLang="en-US" sz="2800" dirty="0">
              <a:solidFill>
                <a:srgbClr val="4A6300"/>
              </a:solidFill>
              <a:latin typeface="Comic Sans MS" pitchFamily="66" charset="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10" name="Picture 3" descr="C:\Users\Shin\Pictures\arrow keys.jpg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081" y="3717032"/>
            <a:ext cx="14001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535469" y="1124744"/>
            <a:ext cx="706897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你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現在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可以用粵拼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打粵語</a:t>
            </a:r>
            <a:r>
              <a:rPr lang="zh-HK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字</a:t>
            </a:r>
            <a:r>
              <a:rPr lang="zh-HK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了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例如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：拼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打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『</a:t>
            </a:r>
            <a:r>
              <a:rPr lang="zh-HK" altLang="en-US" sz="2400" b="1" dirty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喺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</a:t>
            </a:r>
            <a:r>
              <a:rPr lang="zh-HK" altLang="en-US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一詞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，需先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鍵入</a:t>
            </a:r>
            <a:r>
              <a:rPr lang="en-US" altLang="zh-TW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 </a:t>
            </a:r>
            <a:r>
              <a:rPr lang="en-US" altLang="zh-HK" sz="2600" dirty="0" err="1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hai</a:t>
            </a:r>
            <a:r>
              <a:rPr lang="zh-TW" altLang="zh-HK" sz="2400" dirty="0">
                <a:solidFill>
                  <a:srgbClr val="1721F1"/>
                </a:solidFill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ea typeface="新細明體" pitchFamily="18" charset="-120"/>
                <a:cs typeface="Arial Unicode MS" pitchFamily="34" charset="-120"/>
              </a:rPr>
              <a:t>。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如果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看見『</a:t>
            </a:r>
            <a:r>
              <a:rPr lang="zh-HK" altLang="en-US" sz="2400" b="1" dirty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系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你要在鍵盤按    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，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從候選字表揀選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『</a:t>
            </a:r>
            <a:r>
              <a:rPr lang="zh-HK" altLang="en-US" sz="2400" b="1" dirty="0"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喺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』，</a:t>
            </a:r>
            <a:r>
              <a:rPr lang="zh-TW" altLang="zh-HK" sz="2400" b="1" dirty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如下圖</a:t>
            </a:r>
            <a:r>
              <a:rPr lang="zh-TW" altLang="zh-HK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。</a:t>
            </a:r>
            <a:endParaRPr lang="en-US" altLang="zh-TW" sz="2400" b="1" dirty="0" smtClean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>
              <a:lnSpc>
                <a:spcPct val="150000"/>
              </a:lnSpc>
            </a:pP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最後按 </a:t>
            </a:r>
            <a:r>
              <a:rPr lang="en-US" altLang="zh-HK" sz="2400" b="1" dirty="0" smtClean="0">
                <a:solidFill>
                  <a:srgbClr val="4A6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Enter </a:t>
            </a:r>
            <a:r>
              <a:rPr lang="zh-HK" altLang="en-US" sz="2400" b="1" dirty="0" smtClean="0">
                <a:solidFill>
                  <a:schemeClr val="accent3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確定。</a:t>
            </a:r>
            <a:endParaRPr lang="zh-TW" altLang="zh-HK" sz="2400" b="1" dirty="0">
              <a:solidFill>
                <a:schemeClr val="accent3">
                  <a:lumMod val="50000"/>
                </a:schemeClr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</p:txBody>
      </p:sp>
      <p:sp>
        <p:nvSpPr>
          <p:cNvPr id="12" name="向下箭號 11"/>
          <p:cNvSpPr/>
          <p:nvPr/>
        </p:nvSpPr>
        <p:spPr>
          <a:xfrm>
            <a:off x="7755149" y="3097404"/>
            <a:ext cx="360040" cy="776969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  <p:sp>
        <p:nvSpPr>
          <p:cNvPr id="14" name="向下箭號 13"/>
          <p:cNvSpPr/>
          <p:nvPr/>
        </p:nvSpPr>
        <p:spPr>
          <a:xfrm rot="10800000" flipV="1">
            <a:off x="2377950" y="2428717"/>
            <a:ext cx="180020" cy="424218"/>
          </a:xfrm>
          <a:prstGeom prst="downArrow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6248400"/>
          </a:xfrm>
        </p:spPr>
        <p:txBody>
          <a:bodyPr/>
          <a:lstStyle/>
          <a:p>
            <a:pPr algn="l"/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>
                <a:effectLst/>
              </a:rPr>
              <a:t/>
            </a:r>
            <a:br>
              <a:rPr lang="en-US" altLang="zh-TW" sz="2400" dirty="0">
                <a:effectLst/>
              </a:rPr>
            </a:br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>
                <a:effectLst/>
              </a:rPr>
              <a:t/>
            </a:r>
            <a:br>
              <a:rPr lang="en-US" altLang="zh-TW" sz="2400" dirty="0">
                <a:effectLst/>
              </a:rPr>
            </a:br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>
                <a:effectLst/>
              </a:rPr>
              <a:t/>
            </a:r>
            <a:br>
              <a:rPr lang="en-US" altLang="zh-TW" sz="2400" dirty="0">
                <a:effectLst/>
              </a:rPr>
            </a:br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>
                <a:effectLst/>
              </a:rPr>
              <a:t/>
            </a:r>
            <a:br>
              <a:rPr lang="en-US" altLang="zh-TW" sz="2400" dirty="0">
                <a:effectLst/>
              </a:rPr>
            </a:br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>
                <a:effectLst/>
              </a:rPr>
              <a:t/>
            </a:r>
            <a:br>
              <a:rPr lang="en-US" altLang="zh-TW" sz="2400" dirty="0">
                <a:effectLst/>
              </a:rPr>
            </a:br>
            <a:r>
              <a:rPr lang="en-US" altLang="zh-TW" sz="2400" dirty="0" smtClean="0">
                <a:effectLst/>
              </a:rPr>
              <a:t/>
            </a:r>
            <a:br>
              <a:rPr lang="en-US" altLang="zh-TW" sz="2400" dirty="0" smtClean="0">
                <a:effectLst/>
              </a:rPr>
            </a:b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與粵拼有關的網頁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香港中文學習 字詞表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(2007)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hlinkClick r:id="rId2"/>
              </a:rPr>
              <a:t>http://www.edbchinese.hk/lexlist/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中英對照香港小學中文學習基礎 字詞　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(2008)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hlinkClick r:id="rId3"/>
              </a:rPr>
              <a:t>http://www.edbchinese.hk/lexlist_en/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粵語審音配詞字庫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香港中文中文大學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hlinkClick r:id="rId4"/>
              </a:rPr>
              <a:t>http://humanum.arts.cuhk.edu.hk/lexis/lexi-can/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紅蜻蜓粵語拼音詞語輸入法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外掛式聯詞輸入法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語音導修室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學習粵拼和其他粵語拼音系統的網頁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語言科技有限公司</a:t>
            </a:r>
            <a:r>
              <a:rPr 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 (</a:t>
            </a: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香港城市大學合作機構</a:t>
            </a:r>
            <a:r>
              <a:rPr 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 )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多款有關粵拼的商業產品如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粵拼不難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實用粵語拼音輸入法</a:t>
            </a:r>
            <a:r>
              <a:rPr lang="en-US" altLang="zh-TW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及「智能粵語拼音語句輸入法」等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香港大學課程學系母語教學教師支援中心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簡單介紹多種流行於香港的中文輸入法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採用粵拼作為輸入法或者注音工具的網頁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黃錫凌</a:t>
            </a:r>
            <a:r>
              <a:rPr lang="en-US" altLang="zh-TW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《</a:t>
            </a: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粵音韻彙</a:t>
            </a:r>
            <a:r>
              <a:rPr lang="en-US" altLang="zh-TW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》</a:t>
            </a: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電子版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利用粵拼查考粵語字音的網頁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《</a:t>
            </a: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粵語音韻集成</a:t>
            </a:r>
            <a:r>
              <a:rPr lang="en-US" altLang="zh-TW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》</a:t>
            </a:r>
            <a:r>
              <a:rPr lang="zh-TW" alt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電子版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提供中文字的標準粵語發音及其基本意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dictionary of </a:t>
            </a:r>
            <a:r>
              <a:rPr lang="en-US" sz="2000" b="0" u="sng" cap="none" dirty="0" err="1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chinese</a:t>
            </a:r>
            <a:r>
              <a:rPr lang="en-US" sz="2000" b="0" u="sng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 characters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TW" alt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可以使用粵拼的網上中文字典</a:t>
            </a:r>
            <a: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0" cap="none" dirty="0" smtClean="0">
                <a:solidFill>
                  <a:srgbClr val="B229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b="0" cap="none" dirty="0">
              <a:solidFill>
                <a:srgbClr val="B229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771D-B080-4A2B-8098-738173CEF24E}" type="slidenum">
              <a:rPr lang="en-US" altLang="zh-TW"/>
              <a:pPr/>
              <a:t>4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為甚麼要學「粵拼」</a:t>
            </a:r>
            <a:r>
              <a:rPr lang="en-US" altLang="zh-TW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/>
              <a:t>「港式拼音」欠缺系統又不準確，容易造成混亂，難於學習。</a:t>
            </a:r>
          </a:p>
          <a:p>
            <a:pPr lvl="1">
              <a:spcBef>
                <a:spcPct val="10000"/>
              </a:spcBef>
            </a:pPr>
            <a:r>
              <a:rPr lang="zh-TW" altLang="en-US"/>
              <a:t>「翠」：</a:t>
            </a:r>
          </a:p>
          <a:p>
            <a:pPr lvl="2"/>
            <a:r>
              <a:rPr lang="zh-TW" altLang="en-US"/>
              <a:t>有時拼作 “</a:t>
            </a:r>
            <a:r>
              <a:rPr lang="en-US" altLang="zh-TW">
                <a:latin typeface="Arial" charset="0"/>
              </a:rPr>
              <a:t>tsui</a:t>
            </a:r>
            <a:r>
              <a:rPr lang="en-US" altLang="zh-TW"/>
              <a:t>”</a:t>
            </a:r>
          </a:p>
          <a:p>
            <a:pPr lvl="2"/>
            <a:r>
              <a:rPr lang="zh-TW" altLang="en-US"/>
              <a:t>有時又拼作 “</a:t>
            </a:r>
            <a:r>
              <a:rPr lang="en-US" altLang="zh-TW">
                <a:latin typeface="Arial" charset="0"/>
              </a:rPr>
              <a:t>chui</a:t>
            </a:r>
            <a:r>
              <a:rPr lang="en-US" altLang="zh-TW"/>
              <a:t>”</a:t>
            </a:r>
          </a:p>
          <a:p>
            <a:pPr lvl="1">
              <a:spcBef>
                <a:spcPct val="10000"/>
              </a:spcBef>
            </a:pPr>
            <a:r>
              <a:rPr lang="en-US" altLang="zh-TW"/>
              <a:t>“</a:t>
            </a:r>
            <a:r>
              <a:rPr lang="en-US" altLang="zh-TW">
                <a:latin typeface="Arial" charset="0"/>
              </a:rPr>
              <a:t>chai</a:t>
            </a:r>
            <a:r>
              <a:rPr lang="en-US" altLang="zh-TW"/>
              <a:t>” </a:t>
            </a:r>
            <a:r>
              <a:rPr lang="zh-TW" altLang="en-US"/>
              <a:t>：</a:t>
            </a:r>
          </a:p>
          <a:p>
            <a:pPr lvl="2"/>
            <a:r>
              <a:rPr lang="zh-TW" altLang="en-US"/>
              <a:t>有時是「柴」的拼音 </a:t>
            </a:r>
            <a:r>
              <a:rPr lang="en-US" altLang="zh-TW"/>
              <a:t>(</a:t>
            </a:r>
            <a:r>
              <a:rPr lang="zh-TW" altLang="en-US"/>
              <a:t>如「柴灣」中的「柴」字</a:t>
            </a:r>
            <a:r>
              <a:rPr lang="en-US" altLang="zh-TW"/>
              <a:t>)</a:t>
            </a:r>
          </a:p>
          <a:p>
            <a:pPr lvl="2"/>
            <a:r>
              <a:rPr lang="zh-TW" altLang="en-US"/>
              <a:t>有時是「仔」的拼音 </a:t>
            </a:r>
            <a:r>
              <a:rPr lang="en-US" altLang="zh-TW"/>
              <a:t>(</a:t>
            </a:r>
            <a:r>
              <a:rPr lang="zh-TW" altLang="en-US"/>
              <a:t>如「灣仔」中的「仔」字</a:t>
            </a:r>
            <a:r>
              <a:rPr lang="en-US" altLang="zh-TW"/>
              <a:t>)</a:t>
            </a:r>
          </a:p>
          <a:p>
            <a:pPr lvl="1">
              <a:spcBef>
                <a:spcPct val="10000"/>
              </a:spcBef>
            </a:pPr>
            <a:r>
              <a:rPr lang="en-US" altLang="zh-TW"/>
              <a:t>“	</a:t>
            </a:r>
            <a:r>
              <a:rPr lang="en-US" altLang="zh-TW">
                <a:latin typeface="Arial" charset="0"/>
              </a:rPr>
              <a:t>tai</a:t>
            </a:r>
            <a:r>
              <a:rPr lang="en-US" altLang="zh-TW"/>
              <a:t>” </a:t>
            </a:r>
            <a:r>
              <a:rPr lang="zh-TW" altLang="en-US"/>
              <a:t>：</a:t>
            </a:r>
          </a:p>
          <a:p>
            <a:pPr lvl="2"/>
            <a:r>
              <a:rPr lang="zh-TW" altLang="en-US"/>
              <a:t>有時是「大」的拼音 </a:t>
            </a:r>
            <a:r>
              <a:rPr lang="en-US" altLang="zh-TW"/>
              <a:t>(</a:t>
            </a:r>
            <a:r>
              <a:rPr lang="zh-TW" altLang="en-US"/>
              <a:t>如「大埔」拼作 “</a:t>
            </a:r>
            <a:r>
              <a:rPr lang="en-US" altLang="zh-TW">
                <a:latin typeface="Arial" charset="0"/>
              </a:rPr>
              <a:t>tai po</a:t>
            </a:r>
            <a:r>
              <a:rPr lang="en-US" altLang="zh-TW"/>
              <a:t>”) </a:t>
            </a:r>
          </a:p>
          <a:p>
            <a:pPr lvl="2"/>
            <a:r>
              <a:rPr lang="zh-TW" altLang="en-US"/>
              <a:t>有時是「太」的拼音 </a:t>
            </a:r>
            <a:r>
              <a:rPr lang="en-US" altLang="zh-TW"/>
              <a:t>(</a:t>
            </a:r>
            <a:r>
              <a:rPr lang="zh-TW" altLang="en-US"/>
              <a:t>如「太和」拼作 “</a:t>
            </a:r>
            <a:r>
              <a:rPr lang="en-US" altLang="zh-TW">
                <a:latin typeface="Arial" charset="0"/>
              </a:rPr>
              <a:t>tai wo</a:t>
            </a:r>
            <a:r>
              <a:rPr lang="en-US" altLang="zh-TW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4780232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2F73-CE54-401F-ABD3-EB8C4D1196EE}" type="slidenum">
              <a:rPr lang="en-US" altLang="zh-TW"/>
              <a:pPr/>
              <a:t>5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為甚麼要學「粵拼」</a:t>
            </a:r>
            <a:r>
              <a:rPr lang="en-US" altLang="zh-TW"/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「粵拼」有下列的優點：</a:t>
            </a:r>
          </a:p>
          <a:p>
            <a:pPr lvl="1"/>
            <a:r>
              <a:rPr lang="zh-TW" altLang="en-US"/>
              <a:t>本港五所大學的語言學專家共同研製</a:t>
            </a:r>
            <a:br>
              <a:rPr lang="zh-TW" altLang="en-US"/>
            </a:br>
            <a:r>
              <a:rPr lang="en-US" altLang="zh-TW"/>
              <a:t>(</a:t>
            </a:r>
            <a:r>
              <a:rPr lang="zh-TW" altLang="en-US"/>
              <a:t>既有權威性，又有學理依據</a:t>
            </a:r>
            <a:r>
              <a:rPr lang="en-US" altLang="zh-TW"/>
              <a:t>)</a:t>
            </a:r>
          </a:p>
          <a:p>
            <a:pPr lvl="1"/>
            <a:r>
              <a:rPr lang="zh-TW" altLang="en-US"/>
              <a:t>根據有系統的粵語拼音原則而設計</a:t>
            </a:r>
          </a:p>
          <a:p>
            <a:pPr lvl="1"/>
            <a:r>
              <a:rPr lang="zh-TW" altLang="en-US"/>
              <a:t>準確反映粵語的語音特色</a:t>
            </a:r>
          </a:p>
          <a:p>
            <a:r>
              <a:rPr lang="zh-TW" altLang="en-US"/>
              <a:t>熟悉「粵拼」，至少有下列的好處：</a:t>
            </a:r>
          </a:p>
          <a:p>
            <a:pPr lvl="1"/>
            <a:r>
              <a:rPr lang="zh-TW" altLang="en-US"/>
              <a:t>減少讀錯音、讀懶音的機會</a:t>
            </a:r>
          </a:p>
          <a:p>
            <a:pPr lvl="1"/>
            <a:r>
              <a:rPr lang="zh-TW" altLang="en-US"/>
              <a:t>更有效地了解粵語與其他語言在語音上的分別</a:t>
            </a:r>
          </a:p>
          <a:p>
            <a:pPr lvl="1"/>
            <a:r>
              <a:rPr lang="zh-TW" altLang="en-US"/>
              <a:t>可以應用於其他範疇，例如：中文輸入法</a:t>
            </a:r>
          </a:p>
        </p:txBody>
      </p:sp>
    </p:spTree>
    <p:extLst>
      <p:ext uri="{BB962C8B-B14F-4D97-AF65-F5344CB8AC3E}">
        <p14:creationId xmlns:p14="http://schemas.microsoft.com/office/powerpoint/2010/main" val="27247215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5098-6FEA-48E8-B8EF-786DFAA3D81A}" type="slidenum">
              <a:rPr lang="en-US" altLang="zh-TW"/>
              <a:pPr/>
              <a:t>6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字與音節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01000" cy="2438400"/>
          </a:xfrm>
        </p:spPr>
        <p:txBody>
          <a:bodyPr/>
          <a:lstStyle/>
          <a:p>
            <a:r>
              <a:rPr lang="zh-TW" altLang="en-US"/>
              <a:t>在漢語裏，字是書寫的單位</a:t>
            </a:r>
          </a:p>
          <a:p>
            <a:r>
              <a:rPr lang="zh-TW" altLang="en-US"/>
              <a:t>一個字的發音通常是一個音節</a:t>
            </a:r>
          </a:p>
          <a:p>
            <a:r>
              <a:rPr lang="zh-TW" altLang="en-US"/>
              <a:t>字是表達意義的書寫形式；</a:t>
            </a:r>
            <a:br>
              <a:rPr lang="zh-TW" altLang="en-US"/>
            </a:br>
            <a:r>
              <a:rPr lang="zh-TW" altLang="en-US"/>
              <a:t>音節是表達意義的語音形式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609600" y="3657600"/>
            <a:ext cx="8001000" cy="1981200"/>
            <a:chOff x="336" y="2544"/>
            <a:chExt cx="5040" cy="1248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336" y="2544"/>
              <a:ext cx="5040" cy="12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32" y="2688"/>
              <a:ext cx="4848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428750" indent="-1428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1905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2095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476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9337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33909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8481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43053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r>
                <a:rPr lang="zh-TW" altLang="en-US" sz="3200">
                  <a:latin typeface="標楷體" pitchFamily="65" charset="-120"/>
                  <a:ea typeface="標楷體" pitchFamily="65" charset="-120"/>
                </a:rPr>
                <a:t>例子：「人」、「車」、「水」</a:t>
              </a:r>
              <a:r>
                <a:rPr lang="en-US" altLang="zh-TW" sz="3200">
                  <a:latin typeface="Times New Roman"/>
                  <a:ea typeface="標楷體" pitchFamily="65" charset="-120"/>
                </a:rPr>
                <a:t>……</a:t>
              </a:r>
              <a:endParaRPr lang="en-US" altLang="zh-TW" sz="3200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200">
                  <a:solidFill>
                    <a:srgbClr val="993300"/>
                  </a:solidFill>
                  <a:latin typeface="標楷體" pitchFamily="65" charset="-120"/>
                  <a:ea typeface="標楷體" pitchFamily="65" charset="-120"/>
                </a:rPr>
                <a:t>例外：「葡萄」、「霹靂」</a:t>
              </a:r>
              <a:r>
                <a:rPr lang="en-US" altLang="zh-TW" sz="3200">
                  <a:solidFill>
                    <a:srgbClr val="993300"/>
                  </a:solidFill>
                  <a:latin typeface="Times New Roman"/>
                  <a:ea typeface="標楷體" pitchFamily="65" charset="-120"/>
                </a:rPr>
                <a:t>……</a:t>
              </a:r>
              <a:endParaRPr lang="en-US" altLang="zh-TW" sz="280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>
                  <a:solidFill>
                    <a:srgbClr val="9933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>
                  <a:solidFill>
                    <a:srgbClr val="993300"/>
                  </a:solidFill>
                  <a:latin typeface="標楷體" pitchFamily="65" charset="-120"/>
                  <a:ea typeface="標楷體" pitchFamily="65" charset="-120"/>
                </a:rPr>
                <a:t>不能分拆，兩個漢字組合起來才能表達一個意義</a:t>
              </a:r>
              <a:r>
                <a:rPr lang="en-US" altLang="zh-TW">
                  <a:solidFill>
                    <a:srgbClr val="9933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2148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EC18-64D0-4BFC-B04C-BDE366DF3495}" type="slidenum">
              <a:rPr lang="en-US" altLang="zh-TW"/>
              <a:pPr/>
              <a:t>7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粵語的音節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4495800" cy="4953000"/>
          </a:xfrm>
        </p:spPr>
        <p:txBody>
          <a:bodyPr/>
          <a:lstStyle/>
          <a:p>
            <a:r>
              <a:rPr lang="zh-TW" altLang="en-US"/>
              <a:t>每個字的粵語拼音，主要有兩部分：</a:t>
            </a:r>
          </a:p>
          <a:p>
            <a:pPr lvl="1"/>
            <a:r>
              <a:rPr lang="zh-TW" altLang="en-US"/>
              <a:t>聲母 </a:t>
            </a:r>
            <a:r>
              <a:rPr lang="en-US" altLang="zh-TW"/>
              <a:t>(</a:t>
            </a:r>
            <a:r>
              <a:rPr lang="zh-TW" altLang="en-US"/>
              <a:t>音節開始的部分</a:t>
            </a:r>
            <a:r>
              <a:rPr lang="en-US" altLang="zh-TW"/>
              <a:t>) </a:t>
            </a:r>
          </a:p>
          <a:p>
            <a:pPr lvl="1"/>
            <a:r>
              <a:rPr lang="zh-TW" altLang="en-US"/>
              <a:t>韻母 </a:t>
            </a:r>
            <a:r>
              <a:rPr lang="en-US" altLang="zh-TW"/>
              <a:t>(</a:t>
            </a:r>
            <a:r>
              <a:rPr lang="zh-TW" altLang="en-US"/>
              <a:t>聲母以外的部分</a:t>
            </a:r>
            <a:r>
              <a:rPr lang="en-US" altLang="zh-TW"/>
              <a:t>)</a:t>
            </a:r>
          </a:p>
          <a:p>
            <a:pPr lvl="2"/>
            <a:r>
              <a:rPr lang="zh-TW" altLang="en-US"/>
              <a:t>韻腹</a:t>
            </a:r>
          </a:p>
          <a:p>
            <a:pPr lvl="2"/>
            <a:r>
              <a:rPr lang="zh-TW" altLang="en-US"/>
              <a:t>韻尾</a:t>
            </a:r>
          </a:p>
          <a:p>
            <a:r>
              <a:rPr lang="zh-TW" altLang="en-US"/>
              <a:t>每個音節可能有六種字調 </a:t>
            </a:r>
            <a:r>
              <a:rPr lang="en-US" altLang="zh-TW"/>
              <a:t>(</a:t>
            </a:r>
            <a:r>
              <a:rPr lang="zh-TW" altLang="en-US"/>
              <a:t>即是六種不同的音高</a:t>
            </a:r>
            <a:r>
              <a:rPr lang="en-US" altLang="zh-TW"/>
              <a:t>)</a:t>
            </a:r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5181600" y="1371600"/>
            <a:ext cx="3581400" cy="403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6629400" y="1527175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TW" altLang="en-US" sz="5400">
                <a:ea typeface="標楷體" pitchFamily="65" charset="-120"/>
              </a:rPr>
              <a:t>天</a:t>
            </a:r>
            <a:endParaRPr lang="zh-TW" alt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486400" y="2590800"/>
            <a:ext cx="742950" cy="742950"/>
          </a:xfrm>
          <a:prstGeom prst="rect">
            <a:avLst/>
          </a:prstGeom>
          <a:solidFill>
            <a:srgbClr val="FF7D7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600">
                <a:latin typeface="Arial" charset="0"/>
              </a:rPr>
              <a:t>t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6229350" y="2590800"/>
            <a:ext cx="742950" cy="7429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600">
                <a:latin typeface="Arial" charset="0"/>
              </a:rPr>
              <a:t>i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6972300" y="2590800"/>
            <a:ext cx="742950" cy="7429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600">
                <a:latin typeface="Arial" charset="0"/>
              </a:rPr>
              <a:t>n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7715250" y="2590800"/>
            <a:ext cx="742950" cy="742950"/>
          </a:xfrm>
          <a:prstGeom prst="rect">
            <a:avLst/>
          </a:prstGeom>
          <a:solidFill>
            <a:srgbClr val="FFFF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600">
                <a:latin typeface="Arial" charset="0"/>
              </a:rPr>
              <a:t>1</a:t>
            </a:r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5857875" y="3333750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6600825" y="3333750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7343775" y="3333750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>
            <a:off x="8086725" y="3333750"/>
            <a:ext cx="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5334000" y="3962400"/>
            <a:ext cx="685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TW" altLang="en-US">
                <a:ea typeface="標楷體" pitchFamily="65" charset="-120"/>
              </a:rPr>
              <a:t>聲母</a:t>
            </a:r>
            <a:endParaRPr lang="zh-TW" altLang="en-US" sz="2800"/>
          </a:p>
        </p:txBody>
      </p:sp>
      <p:sp>
        <p:nvSpPr>
          <p:cNvPr id="20543" name="Text Box 63"/>
          <p:cNvSpPr txBox="1">
            <a:spLocks noChangeArrowheads="1"/>
          </p:cNvSpPr>
          <p:nvPr/>
        </p:nvSpPr>
        <p:spPr bwMode="auto">
          <a:xfrm>
            <a:off x="6172200" y="3962400"/>
            <a:ext cx="685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TW" altLang="en-US">
                <a:ea typeface="標楷體" pitchFamily="65" charset="-120"/>
              </a:rPr>
              <a:t>韻腹</a:t>
            </a:r>
            <a:endParaRPr lang="zh-TW" altLang="en-US" sz="2800"/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7086600" y="3962400"/>
            <a:ext cx="685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TW" altLang="en-US">
                <a:ea typeface="標楷體" pitchFamily="65" charset="-120"/>
              </a:rPr>
              <a:t>韻尾</a:t>
            </a:r>
          </a:p>
        </p:txBody>
      </p:sp>
      <p:sp>
        <p:nvSpPr>
          <p:cNvPr id="20546" name="Text Box 66"/>
          <p:cNvSpPr txBox="1">
            <a:spLocks noChangeArrowheads="1"/>
          </p:cNvSpPr>
          <p:nvPr/>
        </p:nvSpPr>
        <p:spPr bwMode="auto">
          <a:xfrm>
            <a:off x="7924800" y="3962400"/>
            <a:ext cx="685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TW" altLang="en-US">
                <a:ea typeface="標楷體" pitchFamily="65" charset="-120"/>
              </a:rPr>
              <a:t>字調</a:t>
            </a:r>
            <a:endParaRPr lang="zh-TW" altLang="en-US" sz="2800"/>
          </a:p>
        </p:txBody>
      </p:sp>
      <p:sp>
        <p:nvSpPr>
          <p:cNvPr id="20548" name="AutoShape 68"/>
          <p:cNvSpPr>
            <a:spLocks/>
          </p:cNvSpPr>
          <p:nvPr/>
        </p:nvSpPr>
        <p:spPr bwMode="auto">
          <a:xfrm rot="-5400000">
            <a:off x="6781800" y="41148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6629400" y="4724400"/>
            <a:ext cx="609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ea typeface="標楷體" pitchFamily="65" charset="-120"/>
              </a:rPr>
              <a:t>韻母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8854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7C8F-840F-422E-A0EB-D1CC83371800}" type="slidenum">
              <a:rPr lang="en-US" altLang="zh-TW"/>
              <a:pPr/>
              <a:t>8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聲母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試用粵語讀出下列中文字，找出它們讀音上的共通點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762000" y="2971800"/>
            <a:ext cx="75438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3200" dirty="0">
                <a:ea typeface="標楷體" pitchFamily="65" charset="-120"/>
              </a:rPr>
              <a:t>沙、西、思、星、宵、蘇、相、鬆</a:t>
            </a:r>
          </a:p>
        </p:txBody>
      </p:sp>
    </p:spTree>
    <p:extLst>
      <p:ext uri="{BB962C8B-B14F-4D97-AF65-F5344CB8AC3E}">
        <p14:creationId xmlns:p14="http://schemas.microsoft.com/office/powerpoint/2010/main" val="3647355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C281-E094-4F9D-A21B-5B75218C2402}" type="slidenum">
              <a:rPr lang="en-US" altLang="zh-TW"/>
              <a:pPr/>
              <a:t>9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聲母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答案</a:t>
            </a:r>
          </a:p>
          <a:p>
            <a:pPr lvl="1"/>
            <a:r>
              <a:rPr lang="zh-TW" altLang="en-US" dirty="0"/>
              <a:t>開始的讀音相同 </a:t>
            </a:r>
            <a:r>
              <a:rPr lang="zh-TW" altLang="en-US" dirty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zh-TW" altLang="en-US" dirty="0">
                <a:sym typeface="Symbol" pitchFamily="18" charset="2"/>
              </a:rPr>
              <a:t> </a:t>
            </a:r>
            <a:r>
              <a:rPr lang="zh-TW" altLang="en-US" dirty="0"/>
              <a:t>聲母相同</a:t>
            </a:r>
          </a:p>
          <a:p>
            <a:pPr lvl="1"/>
            <a:r>
              <a:rPr lang="zh-TW" altLang="en-US" dirty="0"/>
              <a:t>聲母都是 “</a:t>
            </a:r>
            <a:r>
              <a:rPr lang="en-US" altLang="zh-TW" dirty="0">
                <a:latin typeface="Arial" charset="0"/>
              </a:rPr>
              <a:t>s</a:t>
            </a:r>
            <a:r>
              <a:rPr lang="en-US" altLang="zh-TW" dirty="0"/>
              <a:t>”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667000" y="3505200"/>
            <a:ext cx="3429000" cy="3194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沙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aa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西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ai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思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i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星		</a:t>
            </a:r>
            <a:r>
              <a:rPr lang="en-US" altLang="zh-TW" sz="2800" b="1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>
                <a:latin typeface="Arial" charset="0"/>
                <a:ea typeface="標楷體" pitchFamily="65" charset="-120"/>
              </a:rPr>
              <a:t>ing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宵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iu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蘇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ou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相		</a:t>
            </a:r>
            <a:r>
              <a:rPr lang="en-US" altLang="zh-TW" sz="2800" b="1" dirty="0" err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 err="1">
                <a:latin typeface="Arial" charset="0"/>
                <a:ea typeface="標楷體" pitchFamily="65" charset="-120"/>
              </a:rPr>
              <a:t>oeng</a:t>
            </a:r>
            <a:endParaRPr lang="en-US" altLang="zh-TW" sz="2800" dirty="0">
              <a:latin typeface="Arial" charset="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Arial" charset="0"/>
                <a:ea typeface="標楷體" pitchFamily="65" charset="-120"/>
              </a:rPr>
              <a:t>鬆		</a:t>
            </a:r>
            <a:r>
              <a:rPr lang="en-US" altLang="zh-TW" sz="2800" b="1" dirty="0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s</a:t>
            </a:r>
            <a:r>
              <a:rPr lang="en-US" altLang="zh-TW" sz="2800" dirty="0">
                <a:latin typeface="Arial" charset="0"/>
                <a:ea typeface="標楷體" pitchFamily="65" charset="-120"/>
              </a:rPr>
              <a:t>ung</a:t>
            </a:r>
          </a:p>
        </p:txBody>
      </p:sp>
    </p:spTree>
    <p:extLst>
      <p:ext uri="{BB962C8B-B14F-4D97-AF65-F5344CB8AC3E}">
        <p14:creationId xmlns:p14="http://schemas.microsoft.com/office/powerpoint/2010/main" val="277175591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52</TotalTime>
  <Words>1393</Words>
  <Application>Microsoft Office PowerPoint</Application>
  <PresentationFormat>On-screen Show (4:3)</PresentationFormat>
  <Paragraphs>392</Paragraphs>
  <Slides>38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Calligraphy</vt:lpstr>
      <vt:lpstr>文件</vt:lpstr>
      <vt:lpstr>珠海書院 ２０１４－９－２０</vt:lpstr>
      <vt:lpstr>PowerPoint Presentation</vt:lpstr>
      <vt:lpstr>甚麼是「粵拼」?</vt:lpstr>
      <vt:lpstr>為甚麼要學「粵拼」?</vt:lpstr>
      <vt:lpstr>為甚麼要學「粵拼」?</vt:lpstr>
      <vt:lpstr>字與音節</vt:lpstr>
      <vt:lpstr>粵語的音節</vt:lpstr>
      <vt:lpstr>聲母</vt:lpstr>
      <vt:lpstr>聲母</vt:lpstr>
      <vt:lpstr>聲母</vt:lpstr>
      <vt:lpstr>發音器官</vt:lpstr>
      <vt:lpstr>聲母</vt:lpstr>
      <vt:lpstr>韻母</vt:lpstr>
      <vt:lpstr>韻母</vt:lpstr>
      <vt:lpstr>韻母</vt:lpstr>
      <vt:lpstr>韻母</vt:lpstr>
      <vt:lpstr>韻母</vt:lpstr>
      <vt:lpstr>鼻音單獨成韻</vt:lpstr>
      <vt:lpstr>押韻</vt:lpstr>
      <vt:lpstr>春曉  孟浩然</vt:lpstr>
      <vt:lpstr>字調</vt:lpstr>
      <vt:lpstr>字調</vt:lpstr>
      <vt:lpstr>字調</vt:lpstr>
      <vt:lpstr>字調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與粵拼有關的網頁:  香港中文學習 字詞表(2007)  http://www.edbchinese.hk/lexlist/ 中英對照香港小學中文學習基礎 字詞　(2008) http://www.edbchinese.hk/lexlist_en/ 粵語審音配詞字庫(香港中文中文大學) http://humanum.arts.cuhk.edu.hk/lexis/lexi-can/ 紅蜻蜓粵語拼音詞語輸入法 - 外掛式聯詞輸入法  語音導修室 - 學習粵拼和其他粵語拼音系統的網頁  語言科技有限公司 (香港城市大學合作機構 ) - 多款有關粵拼的商業產品如《粵拼不難》、《實用粵語拼音輸入法》及「智能粵語拼音語句輸入法」等  香港大學課程學系母語教學教師支援中心 - 簡單介紹多種流行於香港的中文輸入法 採用粵拼作為輸入法或者注音工具的網頁 黃錫凌《粵音韻彙》電子版 - 利用粵拼查考粵語字音的網頁  《粵語音韻集成》電子版 - 提供中文字的標準粵語發音及其基本意  dictionary of chinese characters - 可以使用粵拼的網上中文字典 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珠海書院 ２０１４－９－２０</dc:title>
  <dc:creator>ctlgo</dc:creator>
  <cp:lastModifiedBy>ctlgo</cp:lastModifiedBy>
  <cp:revision>9</cp:revision>
  <dcterms:created xsi:type="dcterms:W3CDTF">2014-09-17T13:03:13Z</dcterms:created>
  <dcterms:modified xsi:type="dcterms:W3CDTF">2014-09-17T15:24:25Z</dcterms:modified>
</cp:coreProperties>
</file>